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614" autoAdjust="0"/>
    <p:restoredTop sz="94660"/>
  </p:normalViewPr>
  <p:slideViewPr>
    <p:cSldViewPr>
      <p:cViewPr varScale="1">
        <p:scale>
          <a:sx n="82" d="100"/>
          <a:sy n="82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85861"/>
            <a:ext cx="7772400" cy="2314590"/>
          </a:xfrm>
        </p:spPr>
        <p:txBody>
          <a:bodyPr>
            <a:noAutofit/>
          </a:bodyPr>
          <a:lstStyle/>
          <a:p>
            <a:r>
              <a:rPr lang="uk-UA" sz="4800" b="1" dirty="0" smtClean="0">
                <a:solidFill>
                  <a:schemeClr val="accent2">
                    <a:lumMod val="50000"/>
                  </a:schemeClr>
                </a:solidFill>
              </a:rPr>
              <a:t>Фізіологія системи травлення </a:t>
            </a:r>
            <a:br>
              <a:rPr lang="uk-UA" sz="48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uk-UA" sz="4000" b="1" dirty="0" smtClean="0">
                <a:solidFill>
                  <a:schemeClr val="accent2">
                    <a:lumMod val="50000"/>
                  </a:schemeClr>
                </a:solidFill>
              </a:rPr>
              <a:t>частина </a:t>
            </a:r>
            <a:r>
              <a:rPr lang="uk-UA" sz="4000" b="1" dirty="0" smtClean="0">
                <a:solidFill>
                  <a:schemeClr val="accent2">
                    <a:lumMod val="50000"/>
                  </a:schemeClr>
                </a:solidFill>
              </a:rPr>
              <a:t>2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86050" y="3886200"/>
            <a:ext cx="4986350" cy="2257444"/>
          </a:xfrm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uk-UA" sz="2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1. Будова шлунку</a:t>
            </a:r>
            <a:endParaRPr lang="ru-RU" sz="2000" dirty="0" smtClean="0">
              <a:solidFill>
                <a:schemeClr val="tx1"/>
              </a:solidFill>
              <a:ea typeface="Times New Roman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uk-UA" sz="2000" spc="4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2. Функції шлунку</a:t>
            </a:r>
            <a:r>
              <a:rPr lang="uk-UA" sz="2000" b="1" spc="3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sz="2000" dirty="0" smtClean="0">
              <a:solidFill>
                <a:schemeClr val="tx1"/>
              </a:solidFill>
              <a:ea typeface="Times New Roman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uk-UA" sz="2000" spc="4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3. </a:t>
            </a:r>
            <a:r>
              <a:rPr lang="uk-UA" sz="2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Шлункова секреція</a:t>
            </a:r>
            <a:endParaRPr lang="ru-RU" sz="2000" dirty="0" smtClean="0">
              <a:solidFill>
                <a:schemeClr val="tx1"/>
              </a:solidFill>
              <a:ea typeface="Times New Roman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uk-UA" sz="2000" spc="4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4. </a:t>
            </a:r>
            <a:r>
              <a:rPr lang="uk-UA" sz="2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Рухова функція шлунка</a:t>
            </a:r>
            <a:endParaRPr lang="ru-RU" sz="2000" dirty="0" smtClean="0">
              <a:solidFill>
                <a:schemeClr val="tx1"/>
              </a:solidFill>
              <a:ea typeface="Times New Roman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uk-UA" sz="2000" spc="4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5.</a:t>
            </a:r>
            <a:r>
              <a:rPr lang="uk-UA" sz="2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Евакуація зі </a:t>
            </a:r>
            <a:r>
              <a:rPr lang="uk-UA" sz="2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шлунку</a:t>
            </a:r>
            <a:endParaRPr lang="ru-RU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214942" y="500042"/>
            <a:ext cx="37456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РУХОВА ФУНКЦІЯ ШЛУНКА</a:t>
            </a:r>
            <a:endParaRPr lang="ru-RU" sz="2800" dirty="0"/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492922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Кусик\Desktop\unnamed (1)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429000"/>
            <a:ext cx="7858180" cy="3228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57158" y="1714488"/>
            <a:ext cx="2257412" cy="3297238"/>
          </a:xfrm>
        </p:spPr>
        <p:txBody>
          <a:bodyPr>
            <a:normAutofit/>
          </a:bodyPr>
          <a:lstStyle/>
          <a:p>
            <a:r>
              <a:rPr lang="uk-UA" sz="3200" b="1" dirty="0" smtClean="0"/>
              <a:t>три механізми регуляції моторики шлунка</a:t>
            </a:r>
            <a:endParaRPr lang="ru-RU" sz="32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86116" y="285728"/>
            <a:ext cx="550069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err="1" smtClean="0">
                <a:solidFill>
                  <a:srgbClr val="C00000"/>
                </a:solidFill>
              </a:rPr>
              <a:t>Міогенний</a:t>
            </a:r>
            <a:r>
              <a:rPr lang="uk-UA" sz="2000" b="1" dirty="0" smtClean="0">
                <a:solidFill>
                  <a:srgbClr val="C00000"/>
                </a:solidFill>
              </a:rPr>
              <a:t> механізм </a:t>
            </a:r>
            <a:r>
              <a:rPr lang="uk-UA" sz="2000" b="1" dirty="0" smtClean="0"/>
              <a:t>функціонує за рахунок автоматизму </a:t>
            </a:r>
            <a:r>
              <a:rPr lang="uk-UA" sz="2000" b="1" dirty="0" err="1" smtClean="0"/>
              <a:t>гладеньком'язових</a:t>
            </a:r>
            <a:r>
              <a:rPr lang="uk-UA" sz="2000" b="1" dirty="0" smtClean="0"/>
              <a:t> клітин, а також функції водіїв ритму скорочень шлунка. Водії ритму містяться в </a:t>
            </a:r>
            <a:r>
              <a:rPr lang="uk-UA" sz="2000" b="1" dirty="0" err="1" smtClean="0"/>
              <a:t>кардіальпій</a:t>
            </a:r>
            <a:r>
              <a:rPr lang="uk-UA" sz="2000" b="1" dirty="0" smtClean="0"/>
              <a:t> і пілоричній частинах шлунка.</a:t>
            </a:r>
            <a:endParaRPr lang="ru-RU" sz="2000" b="1" dirty="0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357554" y="2071678"/>
            <a:ext cx="5500726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Нервова регуляція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відбувається через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парасимпатичну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(збуджує) та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симпатичну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(гальмує) іннервації. Ці реакції реалізуються через довгастий і спинний мозок.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Діафрагмальні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нерви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підвищують рухову активність шлунка.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latin typeface="Arial" pitchFamily="34" charset="0"/>
                <a:cs typeface="Arial" pitchFamily="34" charset="0"/>
              </a:rPr>
              <a:t>Шлунок має також власні </a:t>
            </a:r>
            <a:r>
              <a:rPr lang="uk-UA" b="1" dirty="0" err="1" smtClean="0">
                <a:latin typeface="Arial" pitchFamily="34" charset="0"/>
                <a:cs typeface="Arial" pitchFamily="34" charset="0"/>
              </a:rPr>
              <a:t>внутрішньошлункові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 рефлекторні впливи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uk-UA" dirty="0" smtClean="0">
                <a:latin typeface="Arial" pitchFamily="34" charset="0"/>
                <a:cs typeface="Arial" pitchFamily="34" charset="0"/>
              </a:rPr>
              <a:t>Впливає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на лунок і 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центральна нервова система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Гіпоталамус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лімбічна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система, кора великого 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мозку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86116" y="5357826"/>
            <a:ext cx="54292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/>
              <a:t>Гуморальну регуляцію </a:t>
            </a:r>
            <a:r>
              <a:rPr lang="uk-UA" sz="2000" b="1" dirty="0" smtClean="0"/>
              <a:t>: </a:t>
            </a:r>
            <a:r>
              <a:rPr lang="uk-UA" sz="2000" b="1" dirty="0" smtClean="0"/>
              <a:t>активізують — </a:t>
            </a:r>
            <a:r>
              <a:rPr lang="uk-UA" sz="2000" b="1" dirty="0" err="1" smtClean="0"/>
              <a:t>гастрин</a:t>
            </a:r>
            <a:r>
              <a:rPr lang="uk-UA" sz="2000" b="1" dirty="0" smtClean="0"/>
              <a:t>, </a:t>
            </a:r>
            <a:r>
              <a:rPr lang="uk-UA" sz="2000" b="1" dirty="0" err="1" smtClean="0"/>
              <a:t>мотилін</a:t>
            </a:r>
            <a:r>
              <a:rPr lang="uk-UA" sz="2000" b="1" dirty="0" smtClean="0"/>
              <a:t>, серотонін, інсулін; гальмують — секретин, </a:t>
            </a:r>
            <a:r>
              <a:rPr lang="uk-UA" sz="2000" b="1" dirty="0" err="1" smtClean="0"/>
              <a:t>ентерогастрон</a:t>
            </a:r>
            <a:r>
              <a:rPr lang="uk-UA" sz="2000" b="1" dirty="0" smtClean="0"/>
              <a:t>, </a:t>
            </a:r>
            <a:r>
              <a:rPr lang="uk-UA" sz="2000" b="1" dirty="0" err="1" smtClean="0"/>
              <a:t>вазоінтестинальний</a:t>
            </a:r>
            <a:r>
              <a:rPr lang="uk-UA" sz="2000" b="1" dirty="0" smtClean="0"/>
              <a:t> пептид, а також адреналін і </a:t>
            </a:r>
            <a:r>
              <a:rPr lang="uk-UA" sz="2000" b="1" dirty="0" err="1" smtClean="0"/>
              <a:t>норадреналін</a:t>
            </a:r>
            <a:endParaRPr lang="ru-RU" sz="2000" b="1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rot="5400000" flipH="1" flipV="1">
            <a:off x="1928794" y="1643050"/>
            <a:ext cx="1928826" cy="642942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8" idx="3"/>
          </p:cNvCxnSpPr>
          <p:nvPr/>
        </p:nvCxnSpPr>
        <p:spPr>
          <a:xfrm flipV="1">
            <a:off x="2614570" y="3357562"/>
            <a:ext cx="671546" cy="5545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H="1">
            <a:off x="1893075" y="4393413"/>
            <a:ext cx="2000264" cy="642942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6297634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solidFill>
                  <a:srgbClr val="C00000"/>
                </a:solidFill>
              </a:rPr>
              <a:t>ЕВАКУАЦІЯ ЗІ </a:t>
            </a:r>
            <a:r>
              <a:rPr lang="uk-UA" sz="2800" b="1" dirty="0" smtClean="0">
                <a:solidFill>
                  <a:srgbClr val="C00000"/>
                </a:solidFill>
              </a:rPr>
              <a:t>ШЛУНКУ</a:t>
            </a:r>
            <a:r>
              <a:rPr lang="uk-UA" sz="2800" b="1" dirty="0" smtClean="0"/>
              <a:t/>
            </a:r>
            <a:br>
              <a:rPr lang="uk-UA" sz="2800" b="1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uk-UA" sz="2800" dirty="0" smtClean="0"/>
              <a:t>Час знаходження їжі у шлунку залежить від її складу та кількості. Рідина переходить до дванадцятипалої кишки порціями під час споживання. Варені овочі – 30-40 хвилин. М'ясо – 2-5 годин. Особливо довго перебуває в шлунку жирна їжа. При звичайних змішаних раціонах шлунок людини звільняється від вмісту за 3,5-4,5 год. Тож, при 3-4-х разовому харчуванні до кожного прийому їжі шлунок порожній.</a:t>
            </a:r>
            <a:endParaRPr lang="ru-RU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3116"/>
            <a:ext cx="8229600" cy="1143000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Дякую!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Будова шлунку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428736"/>
            <a:ext cx="571504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Кусик\Desktop\unnamed.bmp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857232"/>
            <a:ext cx="657229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57158" y="285728"/>
            <a:ext cx="850112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ФУНКЦІЇ ШЛУНКУ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Депо їжі. Натщесерце об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’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єм шлунку 50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мл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при наповненні до 3 л. тривалість знаходження тут їжі залежить від її складу.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Хімічна переробка їжі. Їжа змішана з шлунковим соком називається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хімус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Тут гідролізується 10% їжі.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Секреторна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виробка шлункового соку, слизу, ферментів, активних речовин.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Інкреторна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виробка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гормоноподібних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речовин: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гастрин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соматостатин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гістамін,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бомбезин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катехоламінів.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Виробка внутрішнього антианемічного фактору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Кастла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що потрібен для синтезу вітаміну В</a:t>
            </a:r>
            <a:r>
              <a:rPr kumimoji="0" lang="uk-UA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Екскреторна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виділяється слизовою шлунку багато продуктів обміну білків (сечовину, сечову кислоту,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креатинін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токсини, ліки, солі. В клініці практикують часті промивання ШКТ.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Виробка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НСl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(підтримка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рН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середовища, бактерицидна дія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холерний вібріон гине через 10 хвилин).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Забезпечення нормального травлення у нижніх відділах ШКТ.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71472" y="214290"/>
            <a:ext cx="821537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Шлунковий сік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2-2,5 л за добу, безкольорова рідина, без запаху, з грудочками слизу,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рН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натщесерце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6,6, на висоті травлення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1,8. Вода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98%, сухий залишок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2%.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Неорганічна частина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K,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Mg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карбонати, хлориди, фосфати, сульфати. Основна частина НС1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0,5 %. У новонароджених НС1 ще не виробляється,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рН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створюється за рахунок молочної кислоти.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Хлоридна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кислота,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що розчинена в шлунковому соку називається вільною. Кислота, що сполучена з білками визначає зв'язану кислотність соку. Всі кислі продукти соку забезпечують його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загальну кислотність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Значення хлоридної кислоти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Активує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пепсиноген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Створює оптимальну реакцію середовища для дії пепсину.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Викликає денатурацію білків, забезпечуючи доступ. пепсину до білкових молекул.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Сприяє згортанню молока. Тобто утворення з розчиненого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казеїногену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нерозчинного казеїну.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Має антибактеріальну дію.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Стимулює моторику шлунку і секрецію шлункових залоз.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7. Сприяє виробленні в дванадцятипалій кишці шлунково-кишкових гормонів.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928670"/>
            <a:ext cx="8501122" cy="5440402"/>
          </a:xfrm>
        </p:spPr>
        <p:txBody>
          <a:bodyPr>
            <a:normAutofit/>
          </a:bodyPr>
          <a:lstStyle/>
          <a:p>
            <a:r>
              <a:rPr lang="uk-UA" sz="2000" dirty="0" smtClean="0"/>
              <a:t>Органічна частина: слиз – 0,08 г/л, білки – 3 г/л, азотисті речовини – 0,5 г/л.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uk-UA" sz="2000" dirty="0" smtClean="0"/>
              <a:t>Ферменти: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uk-UA" sz="2000" dirty="0" err="1" smtClean="0"/>
              <a:t>Пепсиноген</a:t>
            </a:r>
            <a:r>
              <a:rPr lang="uk-UA" sz="2000" dirty="0" smtClean="0"/>
              <a:t> А – діє на білки – розщеплює до </a:t>
            </a:r>
            <a:r>
              <a:rPr lang="uk-UA" sz="2000" dirty="0" err="1" smtClean="0"/>
              <a:t>альбумоз</a:t>
            </a:r>
            <a:r>
              <a:rPr lang="uk-UA" sz="2000" dirty="0" smtClean="0"/>
              <a:t> та пептонів. 1 % його </a:t>
            </a:r>
            <a:r>
              <a:rPr lang="uk-UA" sz="2000" dirty="0" err="1" smtClean="0"/>
              <a:t>перехлдить</a:t>
            </a:r>
            <a:r>
              <a:rPr lang="uk-UA" sz="2000" dirty="0" smtClean="0"/>
              <a:t> в кров, виділяється через нирки з сечею у вигляді </a:t>
            </a:r>
            <a:r>
              <a:rPr lang="uk-UA" sz="2000" dirty="0" err="1" smtClean="0"/>
              <a:t>уропепсину</a:t>
            </a:r>
            <a:r>
              <a:rPr lang="uk-UA" sz="2000" dirty="0" smtClean="0"/>
              <a:t>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uk-UA" sz="2000" dirty="0" err="1" smtClean="0"/>
              <a:t>Гастриксин</a:t>
            </a:r>
            <a:r>
              <a:rPr lang="uk-UA" sz="2000" dirty="0" smtClean="0"/>
              <a:t> (</a:t>
            </a:r>
            <a:r>
              <a:rPr lang="uk-UA" sz="2000" dirty="0" err="1" smtClean="0"/>
              <a:t>пепсиноген</a:t>
            </a:r>
            <a:r>
              <a:rPr lang="uk-UA" sz="2000" dirty="0" smtClean="0"/>
              <a:t> С) – діє на міоглобін. Ці два ферменти розщеплюють 95% всіх білків.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uk-UA" sz="2000" dirty="0" err="1" smtClean="0"/>
              <a:t>Пепсиноген</a:t>
            </a:r>
            <a:r>
              <a:rPr lang="uk-UA" sz="2000" dirty="0" smtClean="0"/>
              <a:t> В – </a:t>
            </a:r>
            <a:r>
              <a:rPr lang="uk-UA" sz="2000" dirty="0" err="1" smtClean="0"/>
              <a:t>желатиназа</a:t>
            </a:r>
            <a:r>
              <a:rPr lang="uk-UA" sz="2000" dirty="0" smtClean="0"/>
              <a:t>, розщеплює сполучнотканинні білки.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uk-UA" sz="2000" dirty="0" err="1" smtClean="0"/>
              <a:t>Пепсиноген</a:t>
            </a:r>
            <a:r>
              <a:rPr lang="uk-UA" sz="2000" dirty="0" smtClean="0"/>
              <a:t> D – ренін, хімозин, розщеплює білок молока в присутності </a:t>
            </a:r>
            <a:r>
              <a:rPr lang="uk-UA" sz="2000" dirty="0" err="1" smtClean="0"/>
              <a:t>Са</a:t>
            </a:r>
            <a:r>
              <a:rPr lang="uk-UA" sz="2000" dirty="0" smtClean="0"/>
              <a:t>, може діяти в лужному середовищі.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uk-UA" sz="2000" dirty="0" smtClean="0"/>
              <a:t>Ліпаза – діє тільки на </a:t>
            </a:r>
            <a:r>
              <a:rPr lang="uk-UA" sz="2000" dirty="0" err="1" smtClean="0"/>
              <a:t>емульгований</a:t>
            </a:r>
            <a:r>
              <a:rPr lang="uk-UA" sz="2000" dirty="0" smtClean="0"/>
              <a:t> жир, розщеплює його до гліцерину та жирних кислот. У новонароджених жир молока матері розщеплює ліпаза молока, що активується </a:t>
            </a:r>
            <a:r>
              <a:rPr lang="uk-UA" sz="2000" dirty="0" err="1" smtClean="0"/>
              <a:t>ліпокіназою</a:t>
            </a:r>
            <a:r>
              <a:rPr lang="uk-UA" sz="2000" dirty="0" smtClean="0"/>
              <a:t> шлункового соку дитини.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uk-UA" sz="2000" dirty="0" smtClean="0"/>
              <a:t>Для вуглеводів власних ферментів в шлунку немає. Вони розщеплюються тут всередині харчової грудки під дією ферментів слини.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uk-UA" sz="2000" dirty="0" smtClean="0"/>
              <a:t>У складі шлункового соку інколи зустрічається лізоцим (має бактерицидну дію) та уреаза, яка діє на сечовину, утворюючи аміак, він нейтралізує НС1. 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Парасимпатична іннервація шлунку</a:t>
            </a:r>
            <a:endParaRPr lang="ru-RU" dirty="0"/>
          </a:p>
        </p:txBody>
      </p:sp>
      <p:pic>
        <p:nvPicPr>
          <p:cNvPr id="9" name="Рисунок 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928670"/>
            <a:ext cx="5500726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357298"/>
            <a:ext cx="6581992" cy="5340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С</a:t>
            </a:r>
            <a:r>
              <a:rPr lang="uk-UA" b="1" dirty="0" smtClean="0"/>
              <a:t>импатична </a:t>
            </a:r>
            <a:r>
              <a:rPr lang="uk-UA" b="1" dirty="0" smtClean="0"/>
              <a:t>іннервація шлунку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498</Words>
  <PresentationFormat>Экран (4:3)</PresentationFormat>
  <Paragraphs>41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Фізіологія системи травлення  частина 2</vt:lpstr>
      <vt:lpstr>Будова шлунку</vt:lpstr>
      <vt:lpstr>Слайд 3</vt:lpstr>
      <vt:lpstr>Слайд 4</vt:lpstr>
      <vt:lpstr>Слайд 5</vt:lpstr>
      <vt:lpstr>Слайд 6</vt:lpstr>
      <vt:lpstr>Органічна частина: слиз – 0,08 г/л, білки – 3 г/л, азотисті речовини – 0,5 г/л.  Ферменти: Пепсиноген А – діє на білки – розщеплює до альбумоз та пептонів. 1 % його перехлдить в кров, виділяється через нирки з сечею у вигляді уропепсину. Гастриксин (пепсиноген С) – діє на міоглобін. Ці два ферменти розщеплюють 95% всіх білків. Пепсиноген В – желатиназа, розщеплює сполучнотканинні білки. Пепсиноген D – ренін, хімозин, розщеплює білок молока в присутності Са, може діяти в лужному середовищі. Ліпаза – діє тільки на емульгований жир, розщеплює його до гліцерину та жирних кислот. У новонароджених жир молока матері розщеплює ліпаза молока, що активується ліпокіназою шлункового соку дитини. Для вуглеводів власних ферментів в шлунку немає. Вони розщеплюються тут всередині харчової грудки під дією ферментів слини.  У складі шлункового соку інколи зустрічається лізоцим (має бактерицидну дію) та уреаза, яка діє на сечовину, утворюючи аміак, він нейтралізує НС1. </vt:lpstr>
      <vt:lpstr>Парасимпатична іннервація шлунку</vt:lpstr>
      <vt:lpstr>Симпатична іннервація шлунку</vt:lpstr>
      <vt:lpstr>Слайд 10</vt:lpstr>
      <vt:lpstr>три механізми регуляції моторики шлунка</vt:lpstr>
      <vt:lpstr>ЕВАКУАЦІЯ ЗІ ШЛУНКУ  Час знаходження їжі у шлунку залежить від її складу та кількості. Рідина переходить до дванадцятипалої кишки порціями під час споживання. Варені овочі – 30-40 хвилин. М'ясо – 2-5 годин. Особливо довго перебуває в шлунку жирна їжа. При звичайних змішаних раціонах шлунок людини звільняється від вмісту за 3,5-4,5 год. Тож, при 3-4-х разовому харчуванні до кожного прийому їжі шлунок порожній.</vt:lpstr>
      <vt:lpstr>Дякую!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Фізіологія системи травлення 1</dc:title>
  <dc:creator>user</dc:creator>
  <cp:lastModifiedBy>Елена</cp:lastModifiedBy>
  <cp:revision>19</cp:revision>
  <dcterms:created xsi:type="dcterms:W3CDTF">2020-05-14T21:24:53Z</dcterms:created>
  <dcterms:modified xsi:type="dcterms:W3CDTF">2020-05-15T08:43:46Z</dcterms:modified>
</cp:coreProperties>
</file>